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83" r:id="rId4"/>
    <p:sldId id="284" r:id="rId5"/>
    <p:sldId id="282" r:id="rId6"/>
    <p:sldId id="285" r:id="rId7"/>
    <p:sldId id="286" r:id="rId8"/>
    <p:sldId id="287" r:id="rId9"/>
    <p:sldId id="288" r:id="rId10"/>
    <p:sldId id="258" r:id="rId11"/>
    <p:sldId id="259" r:id="rId12"/>
    <p:sldId id="260" r:id="rId13"/>
    <p:sldId id="289" r:id="rId14"/>
    <p:sldId id="261" r:id="rId15"/>
    <p:sldId id="290" r:id="rId16"/>
    <p:sldId id="291" r:id="rId17"/>
    <p:sldId id="262" r:id="rId18"/>
    <p:sldId id="293" r:id="rId19"/>
    <p:sldId id="294" r:id="rId20"/>
    <p:sldId id="295" r:id="rId21"/>
    <p:sldId id="263" r:id="rId22"/>
    <p:sldId id="264" r:id="rId23"/>
    <p:sldId id="265" r:id="rId24"/>
    <p:sldId id="266" r:id="rId25"/>
    <p:sldId id="296" r:id="rId26"/>
    <p:sldId id="297" r:id="rId27"/>
    <p:sldId id="298" r:id="rId28"/>
    <p:sldId id="267" r:id="rId29"/>
    <p:sldId id="299" r:id="rId30"/>
    <p:sldId id="300" r:id="rId31"/>
    <p:sldId id="301" r:id="rId32"/>
    <p:sldId id="268" r:id="rId33"/>
    <p:sldId id="269" r:id="rId34"/>
    <p:sldId id="302" r:id="rId35"/>
    <p:sldId id="303" r:id="rId36"/>
    <p:sldId id="270" r:id="rId37"/>
    <p:sldId id="304" r:id="rId38"/>
    <p:sldId id="305" r:id="rId39"/>
    <p:sldId id="306" r:id="rId40"/>
    <p:sldId id="271" r:id="rId41"/>
    <p:sldId id="272" r:id="rId42"/>
    <p:sldId id="274" r:id="rId4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2" d="100"/>
          <a:sy n="52" d="100"/>
        </p:scale>
        <p:origin x="-15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02/03/1439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02/03/1439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02/03/1439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02/03/1439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02/03/1439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02/03/1439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02/03/1439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تعليم انماط سلوكية جديدة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7171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>انواع </a:t>
            </a:r>
            <a:r>
              <a:rPr lang="ar-IQ" dirty="0" err="1"/>
              <a:t>النمذجة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IQ" b="1" dirty="0" err="1" smtClean="0">
                <a:solidFill>
                  <a:srgbClr val="FF0000"/>
                </a:solidFill>
              </a:rPr>
              <a:t>النمذجة</a:t>
            </a:r>
            <a:r>
              <a:rPr lang="ar-IQ" b="1" dirty="0" smtClean="0">
                <a:solidFill>
                  <a:srgbClr val="FF0000"/>
                </a:solidFill>
              </a:rPr>
              <a:t> الحية: </a:t>
            </a:r>
            <a:r>
              <a:rPr lang="ar-IQ" dirty="0" smtClean="0"/>
              <a:t>وهي</a:t>
            </a:r>
            <a:r>
              <a:rPr lang="ar-IQ" b="1" dirty="0" smtClean="0">
                <a:solidFill>
                  <a:srgbClr val="FF0000"/>
                </a:solidFill>
              </a:rPr>
              <a:t> </a:t>
            </a:r>
            <a:r>
              <a:rPr lang="ar-IQ" dirty="0" smtClean="0"/>
              <a:t>من اكثر الانواع شيوعا ، فمن الشائع وجود شخص الى جانب الفرد المراد تعليمه السلوك  اثناء ادائه للمهارة وقد يكون هذا الشخص (الاب، الام، المعلم، الصديق)</a:t>
            </a:r>
          </a:p>
          <a:p>
            <a:pPr marL="514350" indent="-514350">
              <a:buFont typeface="+mj-lt"/>
              <a:buAutoNum type="arabicPeriod"/>
            </a:pPr>
            <a:r>
              <a:rPr lang="ar-IQ" b="1" dirty="0" err="1" smtClean="0"/>
              <a:t>النمذجة</a:t>
            </a:r>
            <a:r>
              <a:rPr lang="ar-IQ" b="1" dirty="0" smtClean="0"/>
              <a:t> بالمشاركة</a:t>
            </a:r>
          </a:p>
          <a:p>
            <a:pPr marL="514350" indent="-514350">
              <a:buFont typeface="+mj-lt"/>
              <a:buAutoNum type="arabicPeriod"/>
            </a:pPr>
            <a:r>
              <a:rPr lang="ar-IQ" b="1" dirty="0" err="1" smtClean="0"/>
              <a:t>النمذجة</a:t>
            </a:r>
            <a:r>
              <a:rPr lang="ar-IQ" b="1" dirty="0" smtClean="0"/>
              <a:t> الخفية</a:t>
            </a:r>
          </a:p>
          <a:p>
            <a:pPr marL="514350" indent="-514350">
              <a:buFont typeface="+mj-lt"/>
              <a:buAutoNum type="arabicPeriod"/>
            </a:pPr>
            <a:r>
              <a:rPr lang="ar-IQ" b="1" dirty="0" err="1" smtClean="0"/>
              <a:t>النمذجة</a:t>
            </a:r>
            <a:r>
              <a:rPr lang="ar-IQ" b="1" dirty="0" smtClean="0"/>
              <a:t> الرمزية</a:t>
            </a:r>
          </a:p>
          <a:p>
            <a:pPr marL="514350" indent="-514350">
              <a:buFont typeface="+mj-lt"/>
              <a:buAutoNum type="arabicPeriod"/>
            </a:pPr>
            <a:r>
              <a:rPr lang="ar-IQ" b="1" dirty="0" smtClean="0"/>
              <a:t>الذات كنموذج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4209945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>
                <a:solidFill>
                  <a:srgbClr val="FF0000"/>
                </a:solidFill>
              </a:rPr>
              <a:t>العوامل المؤثرة على </a:t>
            </a:r>
            <a:r>
              <a:rPr lang="ar-IQ" b="1" dirty="0" err="1">
                <a:solidFill>
                  <a:srgbClr val="FF0000"/>
                </a:solidFill>
              </a:rPr>
              <a:t>النمذجة</a:t>
            </a:r>
            <a:r>
              <a:rPr lang="ar-IQ" b="1" dirty="0">
                <a:solidFill>
                  <a:srgbClr val="FF0000"/>
                </a:solidFill>
              </a:rPr>
              <a:t/>
            </a:r>
            <a:br>
              <a:rPr lang="ar-IQ" b="1" dirty="0">
                <a:solidFill>
                  <a:srgbClr val="FF0000"/>
                </a:solidFill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قدرة </a:t>
            </a:r>
            <a:r>
              <a:rPr lang="ar-IQ" dirty="0" smtClean="0"/>
              <a:t>الملاحظ على الانتباه</a:t>
            </a:r>
          </a:p>
          <a:p>
            <a:r>
              <a:rPr lang="ar-IQ" dirty="0" smtClean="0"/>
              <a:t>دافعية الملاحظ</a:t>
            </a:r>
          </a:p>
          <a:p>
            <a:r>
              <a:rPr lang="ar-IQ" dirty="0" smtClean="0"/>
              <a:t>اداء الفرد للسلوك بشكل فعلي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71560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>
                <a:solidFill>
                  <a:srgbClr val="FF0000"/>
                </a:solidFill>
              </a:rPr>
              <a:t>مراحل عملية </a:t>
            </a:r>
            <a:r>
              <a:rPr lang="ar-IQ" b="1" dirty="0" err="1">
                <a:solidFill>
                  <a:srgbClr val="FF0000"/>
                </a:solidFill>
              </a:rPr>
              <a:t>النمذجة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عملية الانتباه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عمليات الاحتفاظ والذاكرة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ترجمة السلوك الفعلي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عمليات الدافعية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64710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363272" cy="5577483"/>
          </a:xfrm>
        </p:spPr>
        <p:txBody>
          <a:bodyPr>
            <a:normAutofit/>
          </a:bodyPr>
          <a:lstStyle/>
          <a:p>
            <a:r>
              <a:rPr lang="ar-IQ" b="1" dirty="0" smtClean="0">
                <a:solidFill>
                  <a:srgbClr val="FF0000"/>
                </a:solidFill>
              </a:rPr>
              <a:t>وعلى العموم فان عملية </a:t>
            </a:r>
            <a:r>
              <a:rPr lang="ar-IQ" b="1" dirty="0" err="1" smtClean="0">
                <a:solidFill>
                  <a:srgbClr val="FF0000"/>
                </a:solidFill>
              </a:rPr>
              <a:t>النمذجة</a:t>
            </a:r>
            <a:r>
              <a:rPr lang="ar-IQ" b="1" dirty="0" smtClean="0">
                <a:solidFill>
                  <a:srgbClr val="FF0000"/>
                </a:solidFill>
              </a:rPr>
              <a:t> تمر بعدة خطوات بغض النظر عن نوع </a:t>
            </a:r>
            <a:r>
              <a:rPr lang="ar-IQ" b="1" dirty="0" err="1" smtClean="0">
                <a:solidFill>
                  <a:srgbClr val="FF0000"/>
                </a:solidFill>
              </a:rPr>
              <a:t>النمذجة</a:t>
            </a:r>
            <a:r>
              <a:rPr lang="ar-IQ" b="1" dirty="0" smtClean="0">
                <a:solidFill>
                  <a:srgbClr val="FF0000"/>
                </a:solidFill>
              </a:rPr>
              <a:t> او النموذج المستخدم: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وصف </a:t>
            </a:r>
            <a:r>
              <a:rPr lang="ar-IQ" dirty="0" err="1" smtClean="0"/>
              <a:t>للاداء</a:t>
            </a:r>
            <a:r>
              <a:rPr lang="ar-IQ" dirty="0" smtClean="0"/>
              <a:t> او السلوك النهائي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اختيار النموذج المطلوب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اداء </a:t>
            </a:r>
            <a:r>
              <a:rPr lang="ar-IQ" dirty="0" err="1" smtClean="0"/>
              <a:t>النوذج</a:t>
            </a:r>
            <a:r>
              <a:rPr lang="ar-IQ" dirty="0" smtClean="0"/>
              <a:t> للسلوك مع انتباه الملاحظ للسلوك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مساعدة المرشد على تقليد الاداء المقدم من قبل </a:t>
            </a:r>
            <a:r>
              <a:rPr lang="ar-IQ" dirty="0" err="1" smtClean="0"/>
              <a:t>النموذجمع</a:t>
            </a:r>
            <a:r>
              <a:rPr lang="ar-IQ" dirty="0" smtClean="0"/>
              <a:t> الاستمرار في تقديم الدعم والتغذية الراجعة والتعزيز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تشجيع المسترشد على اداء السلوك بشكل مستقل داخل الجلسة الارشادية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ممارسة السلوك ضمن المواقف الحياتية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20293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ثانيا: </a:t>
            </a:r>
            <a:r>
              <a:rPr lang="ar-IQ" b="1" dirty="0" smtClean="0">
                <a:solidFill>
                  <a:srgbClr val="FF0000"/>
                </a:solidFill>
              </a:rPr>
              <a:t>تشكيل السلوك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IQ" dirty="0" smtClean="0"/>
              <a:t>للتعزيز دور في تقوية انماط السلوك المختلفة لدى الافراد</a:t>
            </a:r>
          </a:p>
          <a:p>
            <a:r>
              <a:rPr lang="ar-IQ" dirty="0" smtClean="0"/>
              <a:t>ولكن  هناك انماط سلوكية مطلوبة غير موجودة لدى الفرد، وبالتالي لابد من تعليم الفرد انماط السلوك تلك ليسهل تعزيزها.</a:t>
            </a:r>
          </a:p>
          <a:p>
            <a:r>
              <a:rPr lang="ar-IQ" dirty="0" smtClean="0"/>
              <a:t>ويعد اسلوب التشكيل مسؤولا عن خلق انماط سلوكية جديدة لدى الفرد من خلال اسلوب التعزيز </a:t>
            </a:r>
            <a:r>
              <a:rPr lang="ar-IQ" dirty="0" err="1" smtClean="0"/>
              <a:t>التقاربي</a:t>
            </a:r>
            <a:r>
              <a:rPr lang="ar-IQ" dirty="0" smtClean="0"/>
              <a:t> للاستجابات التقاربية تجاه الهدف النهائي (السلوك المراد ايجاده لدى الفرد)</a:t>
            </a:r>
          </a:p>
          <a:p>
            <a:r>
              <a:rPr lang="ar-IQ" dirty="0" err="1" smtClean="0"/>
              <a:t>فاسلوب</a:t>
            </a:r>
            <a:r>
              <a:rPr lang="ar-IQ" dirty="0" smtClean="0"/>
              <a:t> التشكيل يعتمد بشكل تام على التعزيز للاستجابات التقاربية للفرد، مما يجعل الفرد مقتربا من اداء السلوك النهائي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63242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مثال: 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سلوك مسك ملعقة الطعام من قبل الطفل</a:t>
            </a:r>
          </a:p>
          <a:p>
            <a:pPr marL="0" indent="0">
              <a:buNone/>
            </a:pPr>
            <a:r>
              <a:rPr lang="ar-IQ" dirty="0" smtClean="0"/>
              <a:t>فنحن نعزز الطفل اذا </a:t>
            </a:r>
            <a:r>
              <a:rPr lang="ar-IQ" dirty="0" err="1" smtClean="0"/>
              <a:t>ماجلس</a:t>
            </a:r>
            <a:r>
              <a:rPr lang="ar-IQ" dirty="0" smtClean="0"/>
              <a:t> على المائدة </a:t>
            </a:r>
          </a:p>
          <a:p>
            <a:pPr marL="0" indent="0">
              <a:buNone/>
            </a:pPr>
            <a:r>
              <a:rPr lang="ar-IQ" dirty="0" smtClean="0"/>
              <a:t>ونعززه اذا حاول مسك ملعقة الطعام</a:t>
            </a:r>
          </a:p>
          <a:p>
            <a:pPr marL="0" indent="0">
              <a:buNone/>
            </a:pPr>
            <a:r>
              <a:rPr lang="ar-IQ" dirty="0" smtClean="0"/>
              <a:t>ونحاول تعزيزه اذا ما استخدمها في اخذ الطعام من الوعاء</a:t>
            </a:r>
          </a:p>
          <a:p>
            <a:pPr marL="0" indent="0">
              <a:buNone/>
            </a:pPr>
            <a:r>
              <a:rPr lang="ar-IQ" dirty="0" smtClean="0"/>
              <a:t>ونعززه اذا ما اتقن عملية الاكل بشكل صحيح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94123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5721499"/>
          </a:xfrm>
        </p:spPr>
        <p:txBody>
          <a:bodyPr>
            <a:normAutofit fontScale="92500" lnSpcReduction="20000"/>
          </a:bodyPr>
          <a:lstStyle/>
          <a:p>
            <a:r>
              <a:rPr lang="ar-IQ" dirty="0" smtClean="0"/>
              <a:t>ان اعتماد التشكيل على خلق سلوك جديد </a:t>
            </a:r>
            <a:r>
              <a:rPr lang="ar-IQ" dirty="0" err="1" smtClean="0"/>
              <a:t>لايعني</a:t>
            </a:r>
            <a:r>
              <a:rPr lang="ar-IQ" dirty="0" smtClean="0"/>
              <a:t> عدم الاعتماد على خلفية سلوكية </a:t>
            </a:r>
          </a:p>
          <a:p>
            <a:r>
              <a:rPr lang="ar-IQ" dirty="0" smtClean="0"/>
              <a:t>فهناك انماط سلوكية قد </a:t>
            </a:r>
            <a:r>
              <a:rPr lang="ar-IQ" dirty="0" err="1" smtClean="0"/>
              <a:t>لاترتبط</a:t>
            </a:r>
            <a:r>
              <a:rPr lang="ar-IQ" dirty="0" smtClean="0"/>
              <a:t> بالسلوك المراد تشكيله الا انها قد تقود  اليه بعد سلسلة سلوكية </a:t>
            </a:r>
          </a:p>
          <a:p>
            <a:r>
              <a:rPr lang="ar-IQ" dirty="0" smtClean="0"/>
              <a:t>مما يدعونا للتفكير بما يسمى بالسلوك المدخلي والذي يعد حجر الزاوية  في تشكيل السلوك</a:t>
            </a:r>
          </a:p>
          <a:p>
            <a:r>
              <a:rPr lang="ar-IQ" dirty="0" smtClean="0"/>
              <a:t>فقد راينا في المثال السابق كيف ان البدء بتعزيز الطفل عند جلوسه على طاولة الطعام  سيقود بالنهاية الى النجاح في مسك الملعقة والاكل بها بنجاح</a:t>
            </a:r>
          </a:p>
          <a:p>
            <a:r>
              <a:rPr lang="ar-IQ" dirty="0" smtClean="0"/>
              <a:t>وبذلك يكون السلوك المدخلي (الجلوس على الطاولة) والسلوك النهائي (مسك الملعقة والاكل بها) </a:t>
            </a:r>
          </a:p>
          <a:p>
            <a:r>
              <a:rPr lang="ar-IQ" dirty="0">
                <a:solidFill>
                  <a:srgbClr val="FF0000"/>
                </a:solidFill>
              </a:rPr>
              <a:t>ان تعزيز سلوك ما قد يقود الى تقوية انماط السلوك المرتبطة بها او القريبة منها، الامر الذي يزيد من احتمالات حدوثها بالمستقبل</a:t>
            </a:r>
          </a:p>
          <a:p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154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>
                <a:solidFill>
                  <a:srgbClr val="FF0000"/>
                </a:solidFill>
              </a:rPr>
              <a:t>خطوات اسلوب التشكيل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ar-IQ" dirty="0" smtClean="0">
                <a:solidFill>
                  <a:srgbClr val="FF0000"/>
                </a:solidFill>
              </a:rPr>
              <a:t>يقوم تشكيل السلوك على اتباع عدة خطوات متتابعة للوصول الى الاداء النهائي المطلوب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>
                <a:solidFill>
                  <a:srgbClr val="FF0000"/>
                </a:solidFill>
              </a:rPr>
              <a:t>تحديد </a:t>
            </a:r>
            <a:r>
              <a:rPr lang="ar-IQ" dirty="0" smtClean="0">
                <a:solidFill>
                  <a:srgbClr val="FF0000"/>
                </a:solidFill>
              </a:rPr>
              <a:t>السلوك </a:t>
            </a:r>
            <a:r>
              <a:rPr lang="ar-IQ" dirty="0" smtClean="0">
                <a:solidFill>
                  <a:srgbClr val="FF0000"/>
                </a:solidFill>
              </a:rPr>
              <a:t>النهائي</a:t>
            </a:r>
            <a:r>
              <a:rPr lang="ar-IQ" dirty="0"/>
              <a:t>: </a:t>
            </a: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لابد </a:t>
            </a:r>
            <a:r>
              <a:rPr lang="ar-IQ" dirty="0"/>
              <a:t>للمعالج من تحديد السلوك </a:t>
            </a:r>
            <a:r>
              <a:rPr lang="ar-IQ" dirty="0" smtClean="0"/>
              <a:t>النهائي المراد الوصول اليه</a:t>
            </a:r>
          </a:p>
          <a:p>
            <a:r>
              <a:rPr lang="ar-IQ" dirty="0" smtClean="0"/>
              <a:t>ويراعى في ذلك: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- التعريف الاجرائي للسلوك</a:t>
            </a:r>
          </a:p>
          <a:p>
            <a:pPr>
              <a:buFontTx/>
              <a:buChar char="-"/>
            </a:pPr>
            <a:r>
              <a:rPr lang="ar-IQ" dirty="0" smtClean="0"/>
              <a:t>ان يكون واضحا وقابلا للقياس</a:t>
            </a:r>
          </a:p>
          <a:p>
            <a:pPr>
              <a:buFontTx/>
              <a:buChar char="-"/>
            </a:pPr>
            <a:r>
              <a:rPr lang="ar-IQ" dirty="0" smtClean="0"/>
              <a:t>مراعاة مدى توفر القدرة الفعلية لدى الفرد للوصول للهدف النهائي المطلوب، لذلك لابد للمعالج من وضع الهدف السلوكي بشكل يمكن تحقيقه</a:t>
            </a:r>
          </a:p>
          <a:p>
            <a:pPr>
              <a:buFontTx/>
              <a:buChar char="-"/>
            </a:pPr>
            <a:r>
              <a:rPr lang="ar-IQ" dirty="0" smtClean="0"/>
              <a:t>وفي خلاف ذلك قد يشعر الفرد </a:t>
            </a:r>
            <a:r>
              <a:rPr lang="ar-IQ" dirty="0" err="1" smtClean="0"/>
              <a:t>بالاحباط</a:t>
            </a:r>
            <a:r>
              <a:rPr lang="ar-IQ" dirty="0" smtClean="0"/>
              <a:t> الناتج عن الفشل </a:t>
            </a:r>
            <a:r>
              <a:rPr lang="ar-IQ" dirty="0" err="1" smtClean="0"/>
              <a:t>المستمرفي</a:t>
            </a:r>
            <a:r>
              <a:rPr lang="ar-IQ" dirty="0" smtClean="0"/>
              <a:t> تحديد المحاولات المتكررة للنجاح</a:t>
            </a:r>
          </a:p>
          <a:p>
            <a:pPr marL="0" indent="0">
              <a:buNone/>
            </a:pPr>
            <a:endParaRPr lang="ar-IQ" dirty="0"/>
          </a:p>
          <a:p>
            <a:pPr marL="514350" indent="-514350">
              <a:buFont typeface="+mj-lt"/>
              <a:buAutoNum type="arabicPeriod"/>
            </a:pPr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1575387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dirty="0" smtClean="0">
                <a:solidFill>
                  <a:srgbClr val="FF0000"/>
                </a:solidFill>
              </a:rPr>
              <a:t>2. تحديد </a:t>
            </a:r>
            <a:r>
              <a:rPr lang="ar-IQ" dirty="0">
                <a:solidFill>
                  <a:srgbClr val="FF0000"/>
                </a:solidFill>
              </a:rPr>
              <a:t>السلوك </a:t>
            </a:r>
            <a:r>
              <a:rPr lang="ar-IQ" dirty="0" smtClean="0">
                <a:solidFill>
                  <a:srgbClr val="FF0000"/>
                </a:solidFill>
              </a:rPr>
              <a:t>المدخلي</a:t>
            </a:r>
          </a:p>
          <a:p>
            <a:r>
              <a:rPr lang="ar-IQ" dirty="0" smtClean="0"/>
              <a:t>اي تحديد نقطة البدء في السلوك</a:t>
            </a:r>
          </a:p>
          <a:p>
            <a:r>
              <a:rPr lang="ar-IQ" dirty="0" smtClean="0"/>
              <a:t>وغالبا </a:t>
            </a:r>
            <a:r>
              <a:rPr lang="ar-IQ" dirty="0" err="1" smtClean="0"/>
              <a:t>ماتكون</a:t>
            </a:r>
            <a:r>
              <a:rPr lang="ar-IQ" dirty="0" smtClean="0"/>
              <a:t> سلوك يحدث استمرار يرتبط ولو بشكل بسيط مع السلوك النهائي</a:t>
            </a:r>
          </a:p>
          <a:p>
            <a:r>
              <a:rPr lang="ar-IQ" dirty="0" smtClean="0"/>
              <a:t>مثال:</a:t>
            </a:r>
          </a:p>
          <a:p>
            <a:r>
              <a:rPr lang="ar-IQ" dirty="0" smtClean="0"/>
              <a:t>اذا كان الهدف النهائي هو كتابة طفل لسطرين من الكلمات يمكن تحديد سلوك الجلوس على مكتب الدراسة او التواجد في غرفة الدراسة </a:t>
            </a:r>
            <a:r>
              <a:rPr lang="ar-IQ" dirty="0" err="1" smtClean="0"/>
              <a:t>كانماط</a:t>
            </a:r>
            <a:r>
              <a:rPr lang="ar-IQ" dirty="0" smtClean="0"/>
              <a:t> سلوكية </a:t>
            </a:r>
            <a:r>
              <a:rPr lang="ar-IQ" dirty="0" err="1" smtClean="0"/>
              <a:t>مدخلية</a:t>
            </a:r>
            <a:r>
              <a:rPr lang="ar-IQ" dirty="0" smtClean="0"/>
              <a:t> يمكن ان تقودنا للسلوك النهائي</a:t>
            </a:r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218420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19256" cy="579350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r>
              <a:rPr lang="ar-IQ" dirty="0" smtClean="0">
                <a:solidFill>
                  <a:srgbClr val="FF0000"/>
                </a:solidFill>
              </a:rPr>
              <a:t>3. </a:t>
            </a:r>
            <a:r>
              <a:rPr lang="ar-IQ" b="1" dirty="0" smtClean="0">
                <a:solidFill>
                  <a:srgbClr val="FF0000"/>
                </a:solidFill>
              </a:rPr>
              <a:t>البدء </a:t>
            </a:r>
            <a:r>
              <a:rPr lang="ar-IQ" b="1" dirty="0">
                <a:solidFill>
                  <a:srgbClr val="FF0000"/>
                </a:solidFill>
              </a:rPr>
              <a:t>بتعزيز السلوك </a:t>
            </a:r>
            <a:r>
              <a:rPr lang="ar-IQ" b="1" dirty="0" smtClean="0">
                <a:solidFill>
                  <a:srgbClr val="FF0000"/>
                </a:solidFill>
              </a:rPr>
              <a:t>المدخلي:</a:t>
            </a:r>
          </a:p>
          <a:p>
            <a:pPr marL="0" indent="0">
              <a:buNone/>
            </a:pPr>
            <a:endParaRPr lang="ar-IQ" b="1" dirty="0" smtClean="0"/>
          </a:p>
          <a:p>
            <a:pPr marL="0" indent="0">
              <a:buNone/>
            </a:pPr>
            <a:r>
              <a:rPr lang="ar-IQ" dirty="0" smtClean="0"/>
              <a:t>قد تسبق هذه المرحلة مرحلة اختيار المعزز الملائم للفرد المراد تشكيل سلوكه</a:t>
            </a:r>
          </a:p>
          <a:p>
            <a:r>
              <a:rPr lang="ar-IQ" dirty="0" smtClean="0"/>
              <a:t>فالتعزيز يتم اختياره بعناية فائقة للحصول على الاثر الايجابي على السلوك</a:t>
            </a:r>
          </a:p>
          <a:p>
            <a:r>
              <a:rPr lang="ar-IQ" dirty="0" smtClean="0"/>
              <a:t>ان عملية تعزيز السلوك قد تتم على مدار اربع او خمس مرات</a:t>
            </a:r>
          </a:p>
          <a:p>
            <a:r>
              <a:rPr lang="ar-IQ" dirty="0" smtClean="0"/>
              <a:t>واذا وجد ان السلوك اصبح مستقرا ومتكررا ينتقل الى تعزيز نمط السلوك الاكثر اقترابا من السلوك النهائي</a:t>
            </a:r>
          </a:p>
          <a:p>
            <a:r>
              <a:rPr lang="ar-IQ" dirty="0" smtClean="0"/>
              <a:t>من المهم الاهتمام بعدد مرات التعزيز او كمية التعزيز المقدمة نظير قيامه بالسلوك خلال هذه المرحلة </a:t>
            </a:r>
          </a:p>
          <a:p>
            <a:r>
              <a:rPr lang="ar-IQ" dirty="0" smtClean="0"/>
              <a:t>فالتعزيز المكثف الزائد قد يقود الى استقرار السلوك بشكل نهائي الامر الذي يؤدي الى صعوبة الانتقال الى السلوك التالي الاقرب الى السلوك النهائي </a:t>
            </a:r>
          </a:p>
          <a:p>
            <a:r>
              <a:rPr lang="ar-IQ" dirty="0" smtClean="0"/>
              <a:t>ومن جهة اخرى يكون لقلة التعزيز المقدم للسلوك دورا في اختفاءه لعدم وجود التعزيز</a:t>
            </a:r>
          </a:p>
          <a:p>
            <a:pPr marL="0" indent="0">
              <a:buNone/>
            </a:pPr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64519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اولا: </a:t>
            </a:r>
            <a:r>
              <a:rPr lang="ar-IQ" b="1" dirty="0" err="1" smtClean="0">
                <a:solidFill>
                  <a:srgbClr val="FF0000"/>
                </a:solidFill>
              </a:rPr>
              <a:t>النمذجة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يشير مصطلح </a:t>
            </a:r>
            <a:r>
              <a:rPr lang="ar-IQ" dirty="0" err="1" smtClean="0"/>
              <a:t>النمذجة</a:t>
            </a:r>
            <a:r>
              <a:rPr lang="ar-IQ" dirty="0" smtClean="0"/>
              <a:t> الى عملية التعلم الت يحاول خلالها الافراد احداث تغييرات في انماط سلوكهم او اكتساب انماط سلوكية </a:t>
            </a:r>
            <a:r>
              <a:rPr lang="ar-IQ" dirty="0" err="1" smtClean="0"/>
              <a:t>اخرىعن</a:t>
            </a:r>
            <a:r>
              <a:rPr lang="ar-IQ" dirty="0" smtClean="0"/>
              <a:t> طريق الملاحظة او الاستماع او القراءة لسلوك فرد اخر</a:t>
            </a:r>
          </a:p>
          <a:p>
            <a:r>
              <a:rPr lang="ar-IQ" dirty="0" smtClean="0"/>
              <a:t>ويؤكد على دور العمليات المعرفية لدى الفرد الملاحظ في كتساب السلوك المراد </a:t>
            </a:r>
            <a:r>
              <a:rPr lang="ar-IQ" dirty="0" err="1" smtClean="0"/>
              <a:t>نمذجته</a:t>
            </a:r>
            <a:r>
              <a:rPr lang="ar-IQ" dirty="0" smtClean="0"/>
              <a:t> بوصفها عمليات </a:t>
            </a:r>
            <a:r>
              <a:rPr lang="ar-IQ" dirty="0" err="1" smtClean="0"/>
              <a:t>وسيطية</a:t>
            </a:r>
            <a:r>
              <a:rPr lang="ar-IQ" dirty="0" smtClean="0"/>
              <a:t> تتدخل بين السلوك والبيئة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74194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5721499"/>
          </a:xfrm>
        </p:spPr>
        <p:txBody>
          <a:bodyPr/>
          <a:lstStyle/>
          <a:p>
            <a:pPr marL="0" indent="0">
              <a:buNone/>
            </a:pPr>
            <a:r>
              <a:rPr lang="ar-IQ" dirty="0"/>
              <a:t>4. </a:t>
            </a:r>
            <a:r>
              <a:rPr lang="ar-IQ" b="1" dirty="0">
                <a:solidFill>
                  <a:srgbClr val="FF0000"/>
                </a:solidFill>
              </a:rPr>
              <a:t>الوصول </a:t>
            </a:r>
            <a:r>
              <a:rPr lang="ar-IQ" b="1" dirty="0" err="1">
                <a:solidFill>
                  <a:srgbClr val="FF0000"/>
                </a:solidFill>
              </a:rPr>
              <a:t>لاداء</a:t>
            </a:r>
            <a:r>
              <a:rPr lang="ar-IQ" b="1" dirty="0">
                <a:solidFill>
                  <a:srgbClr val="FF0000"/>
                </a:solidFill>
              </a:rPr>
              <a:t> السلوك </a:t>
            </a:r>
            <a:r>
              <a:rPr lang="ar-IQ" b="1" dirty="0" smtClean="0">
                <a:solidFill>
                  <a:srgbClr val="FF0000"/>
                </a:solidFill>
              </a:rPr>
              <a:t>النهائي:</a:t>
            </a:r>
          </a:p>
          <a:p>
            <a:r>
              <a:rPr lang="ar-IQ" dirty="0" smtClean="0"/>
              <a:t>لابد ان تقود استجابات التقارب التدريجي الى السلوك النهائي المحدد والمطلوب في بداية الجلسات</a:t>
            </a:r>
          </a:p>
          <a:p>
            <a:r>
              <a:rPr lang="ar-IQ" dirty="0" smtClean="0"/>
              <a:t>ويتم تشجيع الفرد </a:t>
            </a:r>
            <a:r>
              <a:rPr lang="ar-IQ" dirty="0" err="1" smtClean="0"/>
              <a:t>لاداء</a:t>
            </a:r>
            <a:r>
              <a:rPr lang="ar-IQ" dirty="0" smtClean="0"/>
              <a:t> السلوك النهائي بشكل مستمر في البيئة الفعلية مع تلقي مستويات مرتفعة من التعزيز نظير قيامه بالسلوك</a:t>
            </a:r>
          </a:p>
          <a:p>
            <a:r>
              <a:rPr lang="ar-IQ" dirty="0" smtClean="0"/>
              <a:t>ويمكن التقليل من كمية التعزيز المستخدمة تدريجيا بعد </a:t>
            </a:r>
            <a:r>
              <a:rPr lang="ar-IQ" dirty="0" err="1" smtClean="0"/>
              <a:t>التاكد</a:t>
            </a:r>
            <a:r>
              <a:rPr lang="ar-IQ" dirty="0" smtClean="0"/>
              <a:t> بان السلوك قد استمر واصبح ثابتا بشكل يصعب اخفائه</a:t>
            </a:r>
          </a:p>
          <a:p>
            <a:pPr marL="0" indent="0">
              <a:buNone/>
            </a:pPr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16914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عوامل تزيد من فعالية التشكيل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ar-IQ" dirty="0"/>
              <a:t>تحديد السلوك النهائي بشكل واضح </a:t>
            </a:r>
            <a:r>
              <a:rPr lang="ar-IQ" dirty="0" smtClean="0"/>
              <a:t>واجرائي</a:t>
            </a:r>
            <a:endParaRPr lang="ar-IQ" b="1" dirty="0" smtClean="0"/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اختيار المعززات المناسبة للسلوك المدخلي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وضع وصياغة خطوات التشكيل بشكل يمكن لنا تقديم التعزيز في كل مرة يحدث بها السلوك المتقارب من الهدف النهائي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تعزيز السلوك بشكل يؤدي بنا الى الانتقال الى المرحلة الثانية من السلوك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مساعدة الفرد على اداء السلوك النهائي بشكل مستمر بعد انتهاء اجراءات العلاج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الدمج بين اساليب التشكيل واساليب علاجية اخرى مثل التسلسل او التعزيز للسلوك التفاضلي قد يقود الى نتائج اكثر فعالية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عدم الانتقال الى مستوى سلوكي اكثر قربا من السلوك النهائي حتى يتم </a:t>
            </a:r>
            <a:r>
              <a:rPr lang="ar-IQ" dirty="0" err="1" smtClean="0"/>
              <a:t>التاكد</a:t>
            </a:r>
            <a:r>
              <a:rPr lang="ar-IQ" dirty="0" smtClean="0"/>
              <a:t> من اتقان الفرد لذلك المستوى بشكل تام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95501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ايجابيات استخدام التشكيل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IQ" dirty="0" smtClean="0"/>
              <a:t>ينطوي التشكيل على اجراءات ايجابية تعتمد على التعزيز اكثر من اعتمادها على العقاب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يمكن توظيف التشكيل لتعليم انماط سلوكية جديدة معقدة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قد تتعزز انماط سلوكية اخرى خلال اجراء التشكيل ،مثلا اذا ما اردنا ان تشكل سلوك القراءة فقد يتم تعزيز سلوك الانتباه او الانضباط وعدم الحديث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335482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سلبيات استخدام التشكيل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ارتفاع الكلفة المادية والزمنية </a:t>
            </a:r>
            <a:r>
              <a:rPr lang="ar-IQ" dirty="0" err="1" smtClean="0"/>
              <a:t>للاسلوب</a:t>
            </a:r>
            <a:r>
              <a:rPr lang="ar-IQ" dirty="0" smtClean="0"/>
              <a:t>، فهو يتطلب البقاء قريبا من المسترشد من جهة وتعزيز بشكل متكرر من جهة اخرى </a:t>
            </a:r>
          </a:p>
          <a:p>
            <a:r>
              <a:rPr lang="ar-IQ" dirty="0" smtClean="0"/>
              <a:t>قد تتداخل انماط سلوكية اخرى او متغيرات بيئية اخرى في الحد من فاعلية التشكيل</a:t>
            </a:r>
          </a:p>
          <a:p>
            <a:r>
              <a:rPr lang="ar-IQ" dirty="0" smtClean="0"/>
              <a:t>تحتاج عملية التشكيل لتوفر نواع مختلفة من المعززات المادية والرمزية والنشاطية وهذا قد يكون صعبا في بعض الظروف</a:t>
            </a:r>
          </a:p>
          <a:p>
            <a:r>
              <a:rPr lang="ar-IQ" dirty="0" smtClean="0"/>
              <a:t>تتطلب عملية التشكيل جهدا كبيرا من المعالج من خلال الالتزام بمراقبة الفرد وتقديم التعزيز له</a:t>
            </a:r>
          </a:p>
          <a:p>
            <a:r>
              <a:rPr lang="ar-IQ" dirty="0" smtClean="0"/>
              <a:t>هذا الاسلوب قد تقتصر تطبيقاته على مشكلات الاطفال او الافراد المعوقين بشكل عام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908433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ثالثا: اسلوب التسلسل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dirty="0" smtClean="0"/>
              <a:t>مما لاشك فيه ان جميع انماط سلوكنا تحدث وفقا لتسلسل سلوكي منظم </a:t>
            </a:r>
          </a:p>
          <a:p>
            <a:r>
              <a:rPr lang="ar-IQ" dirty="0" smtClean="0"/>
              <a:t>حيث ان الاستجابة لا تحدث دفعة واحدة </a:t>
            </a:r>
          </a:p>
          <a:p>
            <a:r>
              <a:rPr lang="ar-IQ" dirty="0" smtClean="0"/>
              <a:t>حيث ان السلوك المطلوب قد يحدث وفق سلسلة سلوكية متشابكة يحكمها مبدأ التعزيز والعقاب</a:t>
            </a:r>
          </a:p>
          <a:p>
            <a:r>
              <a:rPr lang="ar-IQ" dirty="0" smtClean="0"/>
              <a:t>وتسمى الاجزاء السلوكية الصغيرة المشكلة للسلسلة السلوكية بالحلقات السلوكية </a:t>
            </a:r>
          </a:p>
          <a:p>
            <a:r>
              <a:rPr lang="ar-IQ" dirty="0" smtClean="0"/>
              <a:t>مثال:</a:t>
            </a:r>
          </a:p>
          <a:p>
            <a:r>
              <a:rPr lang="ar-IQ" dirty="0" smtClean="0"/>
              <a:t>تعد الكتابة من الامثلة الموضحة للسلسلة السلوكية</a:t>
            </a:r>
          </a:p>
          <a:p>
            <a:r>
              <a:rPr lang="ar-IQ" dirty="0" smtClean="0"/>
              <a:t>حيث ان سلوك الكتابة قد يسبقه عدد من انماط السلوك مثل الدخول لغرفة الكتابة والجلوس على الطاولة، </a:t>
            </a:r>
            <a:r>
              <a:rPr lang="ar-IQ" dirty="0"/>
              <a:t>فتح الكتاب والاوراق المطلوبة ومسك القلم ومن ثم البدء بالكتابة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503065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5721499"/>
          </a:xfrm>
        </p:spPr>
        <p:txBody>
          <a:bodyPr/>
          <a:lstStyle/>
          <a:p>
            <a:r>
              <a:rPr lang="ar-IQ" dirty="0" smtClean="0"/>
              <a:t>وقد تواجه المعالج مشكلات تنشأ من خلال حدوث السلوك بشكل غير منظم فيما يتعلق بترتيب حدوث حلقات السلوك، الامر الذي يبدو به السلوك بمظهر غير ملائم</a:t>
            </a:r>
          </a:p>
          <a:p>
            <a:r>
              <a:rPr lang="ar-IQ" dirty="0" smtClean="0"/>
              <a:t>واذا ما اردنا ان ننظم السلوك </a:t>
            </a:r>
            <a:r>
              <a:rPr lang="ar-IQ" dirty="0" err="1" smtClean="0"/>
              <a:t>فاننا</a:t>
            </a:r>
            <a:r>
              <a:rPr lang="ar-IQ" dirty="0" smtClean="0"/>
              <a:t> بحاجة الى اعادة تنظيم حلقاته السلوكية  وهذا ما اصطلح عليه اسم التسلسل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829519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تعريف التسلسل</a:t>
            </a:r>
            <a:r>
              <a:rPr lang="ar-IQ" dirty="0" smtClean="0"/>
              <a:t>: هو الاجراء الذي نستطيع من خلاله مساعدة الفرد على اداء السلوك من خلال اداء سلسلة سلوكية  يتم تعزيز السلوك في كل حلقة سلوكية بهدف الوصول الى السلوك المرغوب</a:t>
            </a:r>
          </a:p>
          <a:p>
            <a:r>
              <a:rPr lang="ar-IQ" dirty="0" smtClean="0"/>
              <a:t>وبذلك يكون التسلسل مشابها للتشكيل السلوكي من خلال الاعتماد على اسلوب التعزيز </a:t>
            </a:r>
            <a:r>
              <a:rPr lang="ar-IQ" dirty="0" err="1" smtClean="0"/>
              <a:t>التقاربي</a:t>
            </a:r>
            <a:r>
              <a:rPr lang="ar-IQ" dirty="0" smtClean="0"/>
              <a:t> للاستجابات المتصلة</a:t>
            </a:r>
          </a:p>
          <a:p>
            <a:r>
              <a:rPr lang="ar-IQ" dirty="0" smtClean="0"/>
              <a:t>الا انه يخلفه في ان السلوك موجود لدى الافراد اصلا الا انه يحدث بشكل غير منظم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3173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>
                <a:solidFill>
                  <a:srgbClr val="FF0000"/>
                </a:solidFill>
              </a:rPr>
              <a:t>مثال لتوضيح الحلقات السلوكية</a:t>
            </a:r>
            <a:br>
              <a:rPr lang="ar-IQ" dirty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79512" y="1600201"/>
            <a:ext cx="4316288" cy="20448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dirty="0" smtClean="0"/>
              <a:t>الوقوف بالقرب منها (استجابة)</a:t>
            </a:r>
          </a:p>
          <a:p>
            <a:pPr marL="0" indent="0">
              <a:buNone/>
            </a:pPr>
            <a:r>
              <a:rPr lang="ar-IQ" dirty="0" smtClean="0"/>
              <a:t>الاصطفاف معهم </a:t>
            </a:r>
            <a:r>
              <a:rPr lang="ar-IQ" dirty="0"/>
              <a:t>(استجابة)</a:t>
            </a:r>
          </a:p>
          <a:p>
            <a:pPr marL="0" indent="0">
              <a:buNone/>
            </a:pPr>
            <a:r>
              <a:rPr lang="ar-IQ" dirty="0" smtClean="0"/>
              <a:t>الركوب بها (استجابة)    </a:t>
            </a:r>
            <a:endParaRPr lang="ar-IQ" dirty="0"/>
          </a:p>
          <a:p>
            <a:pPr marL="0" indent="0">
              <a:buNone/>
            </a:pPr>
            <a:r>
              <a:rPr lang="ar-IQ" dirty="0" smtClean="0"/>
              <a:t>تعزيز</a:t>
            </a:r>
            <a:endParaRPr lang="ar-IQ" dirty="0"/>
          </a:p>
          <a:p>
            <a:pPr marL="0" indent="0">
              <a:buNone/>
            </a:pPr>
            <a:endParaRPr lang="ar-IQ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316288" cy="24048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dirty="0"/>
              <a:t>رؤية اشارة محطة الباص (مثير</a:t>
            </a:r>
            <a:r>
              <a:rPr lang="ar-IQ" dirty="0" smtClean="0"/>
              <a:t>)</a:t>
            </a:r>
          </a:p>
          <a:p>
            <a:pPr marL="0" indent="0">
              <a:buNone/>
            </a:pPr>
            <a:r>
              <a:rPr lang="ar-IQ" dirty="0" smtClean="0"/>
              <a:t>رؤية افراد مصطفين </a:t>
            </a:r>
            <a:r>
              <a:rPr lang="ar-IQ" dirty="0"/>
              <a:t>(مثير</a:t>
            </a:r>
            <a:r>
              <a:rPr lang="ar-IQ" dirty="0" smtClean="0"/>
              <a:t>)    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رؤية </a:t>
            </a:r>
            <a:r>
              <a:rPr lang="ar-IQ" dirty="0" smtClean="0"/>
              <a:t>الحافلة </a:t>
            </a:r>
            <a:r>
              <a:rPr lang="ar-IQ" dirty="0" err="1" smtClean="0"/>
              <a:t>تاتي</a:t>
            </a:r>
            <a:r>
              <a:rPr lang="ar-IQ" dirty="0" smtClean="0"/>
              <a:t>(مثير</a:t>
            </a:r>
            <a:r>
              <a:rPr lang="ar-IQ" dirty="0"/>
              <a:t>)    </a:t>
            </a:r>
          </a:p>
          <a:p>
            <a:pPr marL="0" indent="0">
              <a:buNone/>
            </a:pPr>
            <a:r>
              <a:rPr lang="ar-IQ" dirty="0" smtClean="0"/>
              <a:t>الوصول الى المكان المطلوب</a:t>
            </a:r>
            <a:endParaRPr lang="ar-IQ" dirty="0"/>
          </a:p>
          <a:p>
            <a:pPr marL="0" indent="0">
              <a:buNone/>
            </a:pPr>
            <a:endParaRPr lang="ar-IQ" dirty="0"/>
          </a:p>
        </p:txBody>
      </p:sp>
      <p:cxnSp>
        <p:nvCxnSpPr>
          <p:cNvPr id="5" name="رابط كسهم مستقيم 4"/>
          <p:cNvCxnSpPr/>
          <p:nvPr/>
        </p:nvCxnSpPr>
        <p:spPr>
          <a:xfrm flipH="1">
            <a:off x="4427984" y="187684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flipH="1">
            <a:off x="4467224" y="242088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flipH="1">
            <a:off x="4476360" y="292380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flipH="1">
            <a:off x="4613120" y="342900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مربع نص 10"/>
          <p:cNvSpPr txBox="1"/>
          <p:nvPr/>
        </p:nvSpPr>
        <p:spPr>
          <a:xfrm>
            <a:off x="508664" y="3933056"/>
            <a:ext cx="8208912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ar-IQ" sz="2800" dirty="0" smtClean="0">
                <a:solidFill>
                  <a:srgbClr val="FF0000"/>
                </a:solidFill>
              </a:rPr>
              <a:t>من خلال المثال السابق نجد ان السلوك يحدث بشكل خطوات جزئية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ar-IQ" sz="2800" dirty="0" smtClean="0"/>
              <a:t>بحيث يظهر مثير ما (تمييزي او شرطي) ويعقبه استجابة،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ar-IQ" sz="2800" dirty="0" smtClean="0"/>
              <a:t> وتعمل كل حلقة دور المثير  التمييزي للاستجابة التي تلحقها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ar-IQ" sz="2800" dirty="0" smtClean="0"/>
              <a:t>واستمرارية السلسلة بشكل منظم يعتمد على الحصول على التعزيز المتوقع في نهاية السلسلة السلوكية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31449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تحليل المهام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يشتمل اسلوب التسلسل على ما يسمى بتحليل المهام</a:t>
            </a:r>
          </a:p>
          <a:p>
            <a:r>
              <a:rPr lang="ar-IQ" dirty="0" smtClean="0"/>
              <a:t>تعرف </a:t>
            </a:r>
            <a:r>
              <a:rPr lang="ar-IQ" dirty="0"/>
              <a:t>تحليل </a:t>
            </a:r>
            <a:r>
              <a:rPr lang="ar-IQ" dirty="0" smtClean="0"/>
              <a:t>المهام: انها العملية التي يتم خلالها تقسيم الجملة السلوكية الى عدد من الاجزاء الصغيرة المتتابعة والتي اذا </a:t>
            </a:r>
            <a:r>
              <a:rPr lang="ar-IQ" dirty="0" err="1" smtClean="0"/>
              <a:t>ماتم</a:t>
            </a:r>
            <a:r>
              <a:rPr lang="ar-IQ" dirty="0" smtClean="0"/>
              <a:t> ممارستها </a:t>
            </a:r>
            <a:r>
              <a:rPr lang="ar-IQ" dirty="0" err="1" smtClean="0"/>
              <a:t>فانها</a:t>
            </a:r>
            <a:r>
              <a:rPr lang="ar-IQ" dirty="0" smtClean="0"/>
              <a:t> ستقود الى السلوك النهائي</a:t>
            </a:r>
          </a:p>
          <a:p>
            <a:r>
              <a:rPr lang="ar-IQ" dirty="0" smtClean="0"/>
              <a:t>ولهذا المعنى  يعد اسلوب التسلسل ان كل خطوة  سلوكية هي </a:t>
            </a:r>
            <a:r>
              <a:rPr lang="ar-IQ" b="1" dirty="0" smtClean="0">
                <a:solidFill>
                  <a:srgbClr val="FF0000"/>
                </a:solidFill>
              </a:rPr>
              <a:t>مهمة مستقلة </a:t>
            </a:r>
            <a:r>
              <a:rPr lang="ar-IQ" dirty="0" smtClean="0"/>
              <a:t>لابد من ادائها في الزمان والمكان المناسبين </a:t>
            </a:r>
          </a:p>
          <a:p>
            <a:r>
              <a:rPr lang="ar-IQ" dirty="0" smtClean="0"/>
              <a:t>وبخلاف ذلك يواجه السلوك الفوضى والتشتت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7365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خطوات </a:t>
            </a:r>
            <a:r>
              <a:rPr lang="ar-IQ" b="1" dirty="0">
                <a:solidFill>
                  <a:srgbClr val="FF0000"/>
                </a:solidFill>
              </a:rPr>
              <a:t>تحليل المهام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تتضمن عملية تحليل المهام  الناجحة  الخطوات الاتية: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تحديد السلوك النهائي المراد الوصول اليه بشكل اجرائي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قياس وتقييم مستوى الفرد الحالي ضمن السلسلة السلوكية الموضوعة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err="1" smtClean="0"/>
              <a:t>نمذجة</a:t>
            </a:r>
            <a:r>
              <a:rPr lang="ar-IQ" dirty="0" smtClean="0"/>
              <a:t> وتعزيز او تشكيل السلوك ضمن السلسلة السلوكية الواحدة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20879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تعد عملية </a:t>
            </a:r>
            <a:r>
              <a:rPr lang="ar-IQ" dirty="0" err="1" smtClean="0"/>
              <a:t>النمذجة</a:t>
            </a:r>
            <a:r>
              <a:rPr lang="ar-IQ" dirty="0" smtClean="0"/>
              <a:t> عملية </a:t>
            </a:r>
            <a:r>
              <a:rPr lang="ar-IQ" dirty="0" smtClean="0"/>
              <a:t>هامة من </a:t>
            </a:r>
            <a:r>
              <a:rPr lang="ar-IQ" dirty="0" smtClean="0"/>
              <a:t>خلال توفيرها النماذج السلوكية التي توفر لنا المعلومات التي يمكن عن طريقها اكتساب انماط السلوك المختلفة دون الحاجة الى ادائها</a:t>
            </a:r>
          </a:p>
          <a:p>
            <a:r>
              <a:rPr lang="ar-IQ" dirty="0" smtClean="0"/>
              <a:t>وبالتالي نجد ان فعالية </a:t>
            </a:r>
            <a:r>
              <a:rPr lang="ar-IQ" dirty="0" err="1" smtClean="0"/>
              <a:t>النمذجة</a:t>
            </a:r>
            <a:r>
              <a:rPr lang="ar-IQ" dirty="0" smtClean="0"/>
              <a:t> تعتمد على  خصائص كل من: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النموذج 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السمات المعرفية والشخصية للفرد الملاحظ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368892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ان تسلسل السلوك يتعامل مع انماط السلوك المعقدة والتي تتشكل من جمل او وحدات سلوكية طويلة </a:t>
            </a:r>
          </a:p>
          <a:p>
            <a:r>
              <a:rPr lang="ar-IQ" dirty="0" smtClean="0"/>
              <a:t>ويمكن الدمج </a:t>
            </a:r>
            <a:r>
              <a:rPr lang="ar-IQ" dirty="0" err="1" smtClean="0"/>
              <a:t>مابين</a:t>
            </a:r>
            <a:r>
              <a:rPr lang="ar-IQ" dirty="0" smtClean="0"/>
              <a:t> اسلوب التشكيل </a:t>
            </a:r>
            <a:r>
              <a:rPr lang="ar-IQ" dirty="0" err="1" smtClean="0"/>
              <a:t>والنمذجة</a:t>
            </a:r>
            <a:r>
              <a:rPr lang="ar-IQ" dirty="0" smtClean="0"/>
              <a:t>  والتسلسل اذا ما اقتضت الحاجة </a:t>
            </a:r>
          </a:p>
          <a:p>
            <a:r>
              <a:rPr lang="ar-IQ" dirty="0" smtClean="0"/>
              <a:t>وخاصة اذا لم يستطع الفرد اداء اي حلقة من حلقات السلوك النهائي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727527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8219256" cy="5289451"/>
          </a:xfrm>
        </p:spPr>
        <p:txBody>
          <a:bodyPr/>
          <a:lstStyle/>
          <a:p>
            <a:r>
              <a:rPr lang="ar-IQ" dirty="0" smtClean="0"/>
              <a:t>ان اسلوب التسلسل يكون فعالا عند التعامل مع مشكلات الاطفال الاندفاعيين  او الاطفال ذوو الحركة الزائدة مع ضعف الانتباه، حيث ان هؤلاء الافال </a:t>
            </a:r>
            <a:r>
              <a:rPr lang="ar-IQ" dirty="0" err="1" smtClean="0"/>
              <a:t>يعانن</a:t>
            </a:r>
            <a:r>
              <a:rPr lang="ar-IQ" dirty="0" smtClean="0"/>
              <a:t> من عدم قدرتهم على الاستماع للتعليمات الطويلة واداء الجمل السلوكية المعقدة</a:t>
            </a:r>
          </a:p>
          <a:p>
            <a:r>
              <a:rPr lang="ar-IQ" dirty="0" smtClean="0"/>
              <a:t>وبالتالي هذا الاسلوب قد يكون مفيدا لهم في اداء السلوك النهائي بشكل تقاربي والحصول على التعزيز المطلوب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800455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اجراءات التسلسل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dirty="0" smtClean="0"/>
              <a:t>يتبع التسلسل عدة خطوات كالاتي: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تقديم شرح للأسلوب للمسترشد او للأفراد المحيطين به، مع توضيح اهميته وشرح دوره في تعليم السلوك.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تحديد السلوك النهائي بشكل اجرائي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تحليل المهام المؤدية للسلوك النهائي، ووضع السلوك ضمن سلسلة طويلة مكونة من الحلقات المؤدية لها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تحديد طريقة ونوع التعزيز المستخدم ، وقد يراعى في ذلك اختيار انواع المعززات الاقل كلفة والاسهل تطبيقا والاكثر اثرا على سلوك الفرد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تحديد مستوى الفرد الحالي ضمن السلسلة السلوكية المحددة وذلك للبدء بعملية تعزيز السلوك الذي يقع ضمن السلسلة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تطبيق التعزيز </a:t>
            </a:r>
            <a:r>
              <a:rPr lang="ar-IQ" dirty="0" err="1" smtClean="0"/>
              <a:t>التقاربي</a:t>
            </a:r>
            <a:r>
              <a:rPr lang="ar-IQ" dirty="0" smtClean="0"/>
              <a:t> </a:t>
            </a:r>
            <a:r>
              <a:rPr lang="ar-IQ" dirty="0" err="1" smtClean="0"/>
              <a:t>لانماط</a:t>
            </a:r>
            <a:r>
              <a:rPr lang="ar-IQ" dirty="0" smtClean="0"/>
              <a:t> السلوك المتقاربة للسلوك النهائي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اداء السلوك النهائي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7880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4800" b="1" dirty="0" smtClean="0">
                <a:solidFill>
                  <a:srgbClr val="FF0000"/>
                </a:solidFill>
              </a:rPr>
              <a:t>نماذج التسلسل</a:t>
            </a:r>
            <a:endParaRPr lang="ar-IQ" sz="48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 smtClean="0"/>
              <a:t>يتبع اسلوب التسلسل عدة نماذج وكالاتي:</a:t>
            </a:r>
          </a:p>
          <a:p>
            <a:pPr marL="514350" indent="-514350">
              <a:buFont typeface="+mj-lt"/>
              <a:buAutoNum type="arabicPeriod"/>
            </a:pPr>
            <a:r>
              <a:rPr lang="ar-IQ" b="1" dirty="0" smtClean="0">
                <a:solidFill>
                  <a:srgbClr val="FF0000"/>
                </a:solidFill>
              </a:rPr>
              <a:t>نموذج التسلسل </a:t>
            </a:r>
            <a:r>
              <a:rPr lang="ar-IQ" b="1" dirty="0" err="1" smtClean="0">
                <a:solidFill>
                  <a:srgbClr val="FF0000"/>
                </a:solidFill>
              </a:rPr>
              <a:t>للامام</a:t>
            </a:r>
            <a:r>
              <a:rPr lang="ar-IQ" b="1" dirty="0" smtClean="0">
                <a:solidFill>
                  <a:srgbClr val="FF0000"/>
                </a:solidFill>
              </a:rPr>
              <a:t>: </a:t>
            </a:r>
          </a:p>
          <a:p>
            <a:r>
              <a:rPr lang="ar-IQ" dirty="0" smtClean="0"/>
              <a:t>اذ يتم تقسيم المهام الى وحدات سلوكية صغيرة </a:t>
            </a:r>
          </a:p>
          <a:p>
            <a:r>
              <a:rPr lang="ar-IQ" dirty="0" smtClean="0"/>
              <a:t>ويتم تقديم التعزيز للفرد في كل مرة ينجح  في اداء الوحدة السلوكية</a:t>
            </a:r>
          </a:p>
          <a:p>
            <a:r>
              <a:rPr lang="ar-IQ" dirty="0" smtClean="0"/>
              <a:t>ويتم الانتقال من وحدة الى وحدة بالتسلسل والتدريج </a:t>
            </a:r>
          </a:p>
          <a:p>
            <a:r>
              <a:rPr lang="ar-IQ" dirty="0" smtClean="0"/>
              <a:t>ويراعي المعالج تقديم التعزيز بعد كل اداء ناجح</a:t>
            </a:r>
            <a:endParaRPr lang="ar-IQ" dirty="0" smtClean="0"/>
          </a:p>
          <a:p>
            <a:pPr marL="514350" indent="-514350">
              <a:buFont typeface="+mj-lt"/>
              <a:buAutoNum type="arabicPeriod"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382799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92696"/>
            <a:ext cx="8363272" cy="5433467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2. </a:t>
            </a:r>
            <a:r>
              <a:rPr lang="ar-IQ" b="1" dirty="0" smtClean="0">
                <a:solidFill>
                  <a:srgbClr val="FF0000"/>
                </a:solidFill>
              </a:rPr>
              <a:t>نموذج </a:t>
            </a:r>
            <a:r>
              <a:rPr lang="ar-IQ" b="1" dirty="0">
                <a:solidFill>
                  <a:srgbClr val="FF0000"/>
                </a:solidFill>
              </a:rPr>
              <a:t>التسلسل للمهمة </a:t>
            </a:r>
            <a:r>
              <a:rPr lang="ar-IQ" b="1" dirty="0" smtClean="0">
                <a:solidFill>
                  <a:srgbClr val="FF0000"/>
                </a:solidFill>
              </a:rPr>
              <a:t>الكاملة</a:t>
            </a:r>
          </a:p>
          <a:p>
            <a:pPr marL="0" indent="0">
              <a:buNone/>
            </a:pPr>
            <a:r>
              <a:rPr lang="ar-IQ" dirty="0" smtClean="0"/>
              <a:t>يتلقى المسترشد تدريبا وشرحا لكل وحدة من وحدات المهمة بشكل شمولي </a:t>
            </a:r>
            <a:r>
              <a:rPr lang="ar-IQ" dirty="0" err="1" smtClean="0"/>
              <a:t>ابتداءا</a:t>
            </a:r>
            <a:r>
              <a:rPr lang="ar-IQ" dirty="0" smtClean="0"/>
              <a:t> بالسلوك المدخلي </a:t>
            </a:r>
            <a:r>
              <a:rPr lang="ar-IQ" dirty="0" err="1" smtClean="0"/>
              <a:t>وانتهاءا</a:t>
            </a:r>
            <a:r>
              <a:rPr lang="ar-IQ" dirty="0" smtClean="0"/>
              <a:t> بالسلوك النهائي</a:t>
            </a:r>
          </a:p>
          <a:p>
            <a:pPr marL="0" indent="0">
              <a:buNone/>
            </a:pPr>
            <a:r>
              <a:rPr lang="ar-IQ" dirty="0" smtClean="0"/>
              <a:t>ويطلب من المسترشد اداء السلوك بشكل عملي مع الالتزام بترتيب الوحدات السلوكية وعند النجاح في اداء المهمة يعزز الفرد</a:t>
            </a:r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766163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363272" cy="5577483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3. </a:t>
            </a:r>
            <a:r>
              <a:rPr lang="ar-IQ" dirty="0" smtClean="0">
                <a:solidFill>
                  <a:srgbClr val="FF0000"/>
                </a:solidFill>
              </a:rPr>
              <a:t>نموذج </a:t>
            </a:r>
            <a:r>
              <a:rPr lang="ar-IQ" dirty="0">
                <a:solidFill>
                  <a:srgbClr val="FF0000"/>
                </a:solidFill>
              </a:rPr>
              <a:t>التسلسل </a:t>
            </a:r>
            <a:r>
              <a:rPr lang="ar-IQ" dirty="0" smtClean="0">
                <a:solidFill>
                  <a:srgbClr val="FF0000"/>
                </a:solidFill>
              </a:rPr>
              <a:t>العكسي</a:t>
            </a:r>
          </a:p>
          <a:p>
            <a:pPr marL="0" indent="0">
              <a:buNone/>
            </a:pPr>
            <a:r>
              <a:rPr lang="ar-IQ" dirty="0" smtClean="0"/>
              <a:t>يتشابه هذا الاسلوب مع نموذج المهمة الكاملة من حيث تقسيم المهمات وادائها </a:t>
            </a:r>
          </a:p>
          <a:p>
            <a:pPr marL="0" indent="0">
              <a:buNone/>
            </a:pPr>
            <a:r>
              <a:rPr lang="ar-IQ" dirty="0" smtClean="0"/>
              <a:t>الا انه يختلف عنه من خلال التركيز على بدء الاداء للمهمة الكلية </a:t>
            </a:r>
          </a:p>
          <a:p>
            <a:pPr marL="0" indent="0">
              <a:buNone/>
            </a:pPr>
            <a:r>
              <a:rPr lang="ar-IQ" dirty="0" smtClean="0"/>
              <a:t>ومن ثم الرجوع بالسلسلة الى السلوك المدخلي  حيث ان الخطوة الاخيرة في السلسلة (السلوك النهائي) </a:t>
            </a:r>
            <a:r>
              <a:rPr lang="ar-IQ" dirty="0"/>
              <a:t>يتم تنفيذها في اول عملية التدريب</a:t>
            </a:r>
          </a:p>
          <a:p>
            <a:pPr marL="0" indent="0">
              <a:buNone/>
            </a:pPr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982540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العوامل المؤثرة على فعالية اسلوب التسلسل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dirty="0" smtClean="0"/>
              <a:t>هناك عوامل تسهم في فعالية التسلسل بعضها يتعلق بالفرد او المهمة او الاجراءات المستخدمة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>
                <a:solidFill>
                  <a:srgbClr val="FF0000"/>
                </a:solidFill>
              </a:rPr>
              <a:t>تحليل المهمة: </a:t>
            </a:r>
            <a:r>
              <a:rPr lang="ar-IQ" dirty="0" smtClean="0"/>
              <a:t>هي اكثر المتغيرات </a:t>
            </a:r>
            <a:r>
              <a:rPr lang="ar-IQ" dirty="0" err="1" smtClean="0"/>
              <a:t>تاثيرا</a:t>
            </a:r>
            <a:r>
              <a:rPr lang="ar-IQ" dirty="0" smtClean="0"/>
              <a:t> </a:t>
            </a:r>
            <a:r>
              <a:rPr lang="ar-IQ" dirty="0"/>
              <a:t>على </a:t>
            </a:r>
            <a:r>
              <a:rPr lang="ar-IQ" dirty="0" smtClean="0"/>
              <a:t>التسلسل وبالتالي لابد من اخذ الحيطة والحذر عند اجراء تحليلا للمهمة </a:t>
            </a:r>
          </a:p>
          <a:p>
            <a:pPr marL="0" indent="0">
              <a:buNone/>
            </a:pPr>
            <a:r>
              <a:rPr lang="ar-IQ" dirty="0" smtClean="0"/>
              <a:t>ان تقسيم المهمة يجب ان يكون ملائما لقدرات الفرد </a:t>
            </a:r>
            <a:r>
              <a:rPr lang="ar-IQ" dirty="0" err="1" smtClean="0"/>
              <a:t>الادائيةفي</a:t>
            </a:r>
            <a:r>
              <a:rPr lang="ar-IQ" dirty="0" smtClean="0"/>
              <a:t> كل خطوة من الخطوات</a:t>
            </a:r>
          </a:p>
          <a:p>
            <a:pPr marL="0" indent="0">
              <a:buNone/>
            </a:pPr>
            <a:r>
              <a:rPr lang="ar-IQ" dirty="0" smtClean="0"/>
              <a:t>كما يجب ان يراعى التحدي لقدراته ، فالمهام الجزئية البسيطة قد تولد شعورا بالملل لدى الفرد</a:t>
            </a:r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24934999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20688"/>
            <a:ext cx="8291264" cy="5505475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2. </a:t>
            </a:r>
            <a:r>
              <a:rPr lang="ar-IQ" dirty="0" smtClean="0">
                <a:solidFill>
                  <a:srgbClr val="FF0000"/>
                </a:solidFill>
              </a:rPr>
              <a:t>اداء النموذج </a:t>
            </a:r>
          </a:p>
          <a:p>
            <a:pPr marL="0" indent="0">
              <a:buNone/>
            </a:pPr>
            <a:r>
              <a:rPr lang="ar-IQ" dirty="0" smtClean="0"/>
              <a:t>ان اداء نموذج سلوكي امام الفرد المراد تعليمه سلوكا ما  يؤثر على درجة اتقان السلوك من قبل الفرد نفسه</a:t>
            </a:r>
          </a:p>
          <a:p>
            <a:pPr marL="0" indent="0">
              <a:buNone/>
            </a:pPr>
            <a:r>
              <a:rPr lang="ar-IQ" dirty="0" smtClean="0"/>
              <a:t>وقد يتنوع النموذج حسب توفر الامكانات </a:t>
            </a:r>
            <a:r>
              <a:rPr lang="ar-IQ" dirty="0"/>
              <a:t>فقد يكون نموذجا رمزيا او حيا او غيره من النماذج المتوفرة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050693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692696"/>
            <a:ext cx="8435280" cy="4525963"/>
          </a:xfrm>
        </p:spPr>
        <p:txBody>
          <a:bodyPr/>
          <a:lstStyle/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 smtClean="0"/>
              <a:t>3. </a:t>
            </a:r>
            <a:r>
              <a:rPr lang="ar-IQ" dirty="0" smtClean="0">
                <a:solidFill>
                  <a:srgbClr val="FF0000"/>
                </a:solidFill>
              </a:rPr>
              <a:t>قضايا التعزيز</a:t>
            </a:r>
          </a:p>
          <a:p>
            <a:pPr marL="0" indent="0">
              <a:buNone/>
            </a:pPr>
            <a:r>
              <a:rPr lang="ar-IQ" dirty="0" smtClean="0"/>
              <a:t>ان سلوكنا عبارة عن مجموعة من الوحدات السلوكية المرتبطة ببعضها البعض برابطة التعزيز</a:t>
            </a:r>
          </a:p>
          <a:p>
            <a:pPr marL="0" indent="0">
              <a:buNone/>
            </a:pPr>
            <a:r>
              <a:rPr lang="ar-IQ" dirty="0" smtClean="0"/>
              <a:t>فالتعزيز هو العنصر الاكبر اثرا في نجاح العلاج</a:t>
            </a:r>
          </a:p>
          <a:p>
            <a:pPr marL="0" indent="0">
              <a:buNone/>
            </a:pPr>
            <a:r>
              <a:rPr lang="ar-IQ" dirty="0" smtClean="0"/>
              <a:t>وقد يتم في بداية جلسات العلاج استقصاء انواع التعزيز المتوفرة  ومدى ملامتها لرغبات الفرد وميوله</a:t>
            </a:r>
            <a:endParaRPr lang="ar-IQ" dirty="0"/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943821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4. </a:t>
            </a:r>
            <a:r>
              <a:rPr lang="ar-IQ" dirty="0" smtClean="0">
                <a:solidFill>
                  <a:srgbClr val="FF0000"/>
                </a:solidFill>
              </a:rPr>
              <a:t>ت</a:t>
            </a:r>
            <a:r>
              <a:rPr lang="ar-IQ" dirty="0">
                <a:solidFill>
                  <a:srgbClr val="FF0000"/>
                </a:solidFill>
              </a:rPr>
              <a:t>شجيع الفرد </a:t>
            </a:r>
            <a:r>
              <a:rPr lang="ar-IQ" dirty="0" smtClean="0">
                <a:solidFill>
                  <a:srgbClr val="FF0000"/>
                </a:solidFill>
              </a:rPr>
              <a:t>لإداء </a:t>
            </a:r>
            <a:r>
              <a:rPr lang="ar-IQ" dirty="0">
                <a:solidFill>
                  <a:srgbClr val="FF0000"/>
                </a:solidFill>
              </a:rPr>
              <a:t>السلوك بشكل مستقل في البيئة الواقعية</a:t>
            </a:r>
          </a:p>
          <a:p>
            <a:pPr marL="0" indent="0">
              <a:buNone/>
            </a:pPr>
            <a:endParaRPr lang="ar-IQ" dirty="0" smtClean="0"/>
          </a:p>
          <a:p>
            <a:r>
              <a:rPr lang="ar-IQ" dirty="0" smtClean="0"/>
              <a:t>ان السلوك الذي يوظف في البيئة الفعلية ستزداد احتمالات تعزيزه مما يؤدي الى تقويته وثباته</a:t>
            </a:r>
          </a:p>
          <a:p>
            <a:r>
              <a:rPr lang="ar-IQ" dirty="0" smtClean="0"/>
              <a:t>فالهدف من اسلوب التسلسل هو مساعدة الفرد على اداء السلوك بشكل مستقل في البيئة الفعلية</a:t>
            </a:r>
          </a:p>
        </p:txBody>
      </p:sp>
    </p:spTree>
    <p:extLst>
      <p:ext uri="{BB962C8B-B14F-4D97-AF65-F5344CB8AC3E}">
        <p14:creationId xmlns:p14="http://schemas.microsoft.com/office/powerpoint/2010/main" val="4008247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وبسبب التركيز على </a:t>
            </a:r>
            <a:r>
              <a:rPr lang="ar-IQ" b="1" dirty="0" smtClean="0">
                <a:solidFill>
                  <a:srgbClr val="FF0000"/>
                </a:solidFill>
              </a:rPr>
              <a:t>السلوك </a:t>
            </a:r>
            <a:r>
              <a:rPr lang="ar-IQ" b="1" dirty="0" err="1" smtClean="0">
                <a:solidFill>
                  <a:srgbClr val="FF0000"/>
                </a:solidFill>
              </a:rPr>
              <a:t>الظاهرالقابل</a:t>
            </a:r>
            <a:r>
              <a:rPr lang="ar-IQ" b="1" dirty="0" smtClean="0">
                <a:solidFill>
                  <a:srgbClr val="FF0000"/>
                </a:solidFill>
              </a:rPr>
              <a:t> للملاحظة </a:t>
            </a:r>
            <a:r>
              <a:rPr lang="ar-IQ" dirty="0" smtClean="0"/>
              <a:t>، ينحصر دور </a:t>
            </a:r>
            <a:r>
              <a:rPr lang="ar-IQ" dirty="0" err="1" smtClean="0"/>
              <a:t>النمذجة</a:t>
            </a:r>
            <a:r>
              <a:rPr lang="ar-IQ" dirty="0" smtClean="0"/>
              <a:t> على التدخلات العلاجية السلوكية في تطبيق مبادئ </a:t>
            </a:r>
            <a:r>
              <a:rPr lang="ar-IQ" b="1" dirty="0">
                <a:solidFill>
                  <a:srgbClr val="FF0000"/>
                </a:solidFill>
              </a:rPr>
              <a:t>ن</a:t>
            </a:r>
            <a:r>
              <a:rPr lang="ar-IQ" b="1" dirty="0" smtClean="0">
                <a:solidFill>
                  <a:srgbClr val="FF0000"/>
                </a:solidFill>
              </a:rPr>
              <a:t>ظرية التعلم الاجتماعي </a:t>
            </a:r>
            <a:r>
              <a:rPr lang="ar-IQ" dirty="0" smtClean="0"/>
              <a:t>المطورة من قبل </a:t>
            </a:r>
            <a:r>
              <a:rPr lang="ar-IQ" b="1" dirty="0" err="1" smtClean="0">
                <a:solidFill>
                  <a:srgbClr val="FF0000"/>
                </a:solidFill>
              </a:rPr>
              <a:t>باندورا</a:t>
            </a:r>
            <a:endParaRPr lang="ar-IQ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6941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نقاط الضعف في اسلوب التسلسل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IQ" dirty="0" smtClean="0"/>
              <a:t>قد تظهر سلسلة سلوكية غير مرغوبة اثناء الاجراء الامر الذي يؤدي الى التداخل مع العلاج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يحتاج اسلوب التسلسل الى جهد مستمر من قبل المعالج او الاهل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ارتفاع الكلفة المادية لتطبيق الاسلوب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قد تظهر مشكلات في عملية الضبط والسيطرة على السلسلة السلوكية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828115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4800" b="1" dirty="0" smtClean="0">
                <a:solidFill>
                  <a:srgbClr val="FF0000"/>
                </a:solidFill>
              </a:rPr>
              <a:t>رابعا :تقديم التعليمات</a:t>
            </a:r>
            <a:endParaRPr lang="ar-IQ" sz="48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dirty="0" smtClean="0"/>
              <a:t>ن تعليم الافراد </a:t>
            </a:r>
            <a:r>
              <a:rPr lang="ar-IQ" dirty="0" err="1" smtClean="0"/>
              <a:t>سلوكات</a:t>
            </a:r>
            <a:r>
              <a:rPr lang="ar-IQ" dirty="0" smtClean="0"/>
              <a:t> جديدة قد ينطوي على بعض الصعوبة، مما يدفع المعالج لتقديم المساعدة في ذلك الامر</a:t>
            </a:r>
          </a:p>
          <a:p>
            <a:r>
              <a:rPr lang="ar-IQ" dirty="0" smtClean="0"/>
              <a:t>واحد اساليب المساعدة هو </a:t>
            </a:r>
            <a:r>
              <a:rPr lang="ar-IQ" dirty="0">
                <a:solidFill>
                  <a:srgbClr val="FF0000"/>
                </a:solidFill>
              </a:rPr>
              <a:t>تقديم </a:t>
            </a:r>
            <a:r>
              <a:rPr lang="ar-IQ" dirty="0" smtClean="0">
                <a:solidFill>
                  <a:srgbClr val="FF0000"/>
                </a:solidFill>
              </a:rPr>
              <a:t>التعليمات لفظية للفرد </a:t>
            </a:r>
            <a:r>
              <a:rPr lang="ar-IQ" dirty="0" smtClean="0"/>
              <a:t>خلال اداء السلوك</a:t>
            </a:r>
          </a:p>
          <a:p>
            <a:r>
              <a:rPr lang="ar-IQ" dirty="0"/>
              <a:t>ان تقديم </a:t>
            </a:r>
            <a:r>
              <a:rPr lang="ar-IQ" dirty="0" smtClean="0"/>
              <a:t>التعليمات عملية </a:t>
            </a:r>
            <a:r>
              <a:rPr lang="ar-IQ" dirty="0" err="1" smtClean="0"/>
              <a:t>لايمكن</a:t>
            </a:r>
            <a:r>
              <a:rPr lang="ar-IQ" dirty="0" smtClean="0"/>
              <a:t> فصلها عن كل الاساليب العلاجية السلوكية</a:t>
            </a:r>
          </a:p>
          <a:p>
            <a:r>
              <a:rPr lang="ar-IQ" dirty="0" smtClean="0"/>
              <a:t>ففي التشكيل والتسلسل تستخدم التعليمات الذاتية بهدف اتقان السلوك او السرعة في الاتقان</a:t>
            </a:r>
          </a:p>
          <a:p>
            <a:r>
              <a:rPr lang="ar-IQ" dirty="0" smtClean="0"/>
              <a:t>وتشمل التعليمات الذاتية على استخدام مثيرات تمييزية او شرطية توحي بان السلوك سيتم تعزيزه عند حدوثه</a:t>
            </a:r>
          </a:p>
          <a:p>
            <a:r>
              <a:rPr lang="ar-IQ" dirty="0" smtClean="0"/>
              <a:t>وقد تضم التعليمات جانب لفظي </a:t>
            </a:r>
            <a:r>
              <a:rPr lang="ar-IQ" dirty="0" err="1" smtClean="0"/>
              <a:t>اوجسدي</a:t>
            </a:r>
            <a:r>
              <a:rPr lang="ar-IQ" dirty="0" smtClean="0"/>
              <a:t> او ايمائي </a:t>
            </a:r>
          </a:p>
          <a:p>
            <a:r>
              <a:rPr lang="ar-IQ" dirty="0" smtClean="0"/>
              <a:t>يطلب الاب من ابنه احضار كتاب من الغرفة(لفظي)</a:t>
            </a:r>
          </a:p>
          <a:p>
            <a:r>
              <a:rPr lang="ar-IQ" dirty="0" smtClean="0"/>
              <a:t>امساك المدرب بيد الطالب لتعليمه(جسديا)</a:t>
            </a:r>
          </a:p>
          <a:p>
            <a:r>
              <a:rPr lang="ar-IQ" dirty="0" smtClean="0"/>
              <a:t>الاشارة الى السؤال الاول على اللوح(تعليمات ايمائية)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164592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19256" cy="6048672"/>
          </a:xfrm>
        </p:spPr>
        <p:txBody>
          <a:bodyPr>
            <a:noAutofit/>
          </a:bodyPr>
          <a:lstStyle/>
          <a:p>
            <a:r>
              <a:rPr lang="ar-IQ" sz="2800" dirty="0" smtClean="0"/>
              <a:t>يكون اسلوب التلقين مفيدا في بداية تعلم السلوك</a:t>
            </a:r>
          </a:p>
          <a:p>
            <a:r>
              <a:rPr lang="ar-IQ" sz="2800" dirty="0" err="1" smtClean="0"/>
              <a:t>الاانه</a:t>
            </a:r>
            <a:r>
              <a:rPr lang="ar-IQ" sz="2800" dirty="0" smtClean="0"/>
              <a:t> يجب التقليل منه في المراحل اللاحقة وبعد اتقان السلوك المطلوب</a:t>
            </a:r>
          </a:p>
          <a:p>
            <a:r>
              <a:rPr lang="ar-IQ" sz="2800" dirty="0" smtClean="0"/>
              <a:t>فليس من المفيد تقديم التعليمات في كل مرة نرغب فيها بظهور السلوك لان هذا يؤدي الى اعتماد الفرد على تلك التعليمات ويقلل من الدافعية الذاتية </a:t>
            </a:r>
            <a:r>
              <a:rPr lang="ar-IQ" sz="2800" dirty="0" err="1" smtClean="0"/>
              <a:t>لادائه</a:t>
            </a:r>
            <a:r>
              <a:rPr lang="ar-IQ" sz="2800" dirty="0" smtClean="0"/>
              <a:t> </a:t>
            </a:r>
          </a:p>
          <a:p>
            <a:r>
              <a:rPr lang="ar-IQ" sz="2800" dirty="0" smtClean="0"/>
              <a:t>ومن المهم عند عملية الاستغناء عن التعليمات ان تتم بشكل تدريجي حيث ان الازالة الكلية السريعة تعمل على وقف السلوك المراد تقويته</a:t>
            </a:r>
          </a:p>
          <a:p>
            <a:r>
              <a:rPr lang="ar-IQ" sz="2800" dirty="0" smtClean="0"/>
              <a:t>ويمكن ان يتم ذلك من خلال تحديد المثيرات التي ستبقى سلوكا ثابتا بعد انهاء عملية التلقين</a:t>
            </a:r>
          </a:p>
          <a:p>
            <a:r>
              <a:rPr lang="ar-IQ" sz="2800" dirty="0" smtClean="0"/>
              <a:t>فيمكن التقليل من العبارات اللفظية في التعليمات اللفظية او الايماءات الجسدية في التعليمات الايمائية والمساعدات الجسدية في التعليمات الجسدية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023609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25963"/>
          </a:xfrm>
        </p:spPr>
        <p:txBody>
          <a:bodyPr/>
          <a:lstStyle/>
          <a:p>
            <a:r>
              <a:rPr lang="ar-IQ" dirty="0" smtClean="0"/>
              <a:t>ان محاولات زيادة واكتساب السلوك المستهدف من خلال </a:t>
            </a:r>
            <a:r>
              <a:rPr lang="ar-IQ" dirty="0" err="1" smtClean="0"/>
              <a:t>النمذجة</a:t>
            </a:r>
            <a:r>
              <a:rPr lang="ar-IQ" dirty="0" smtClean="0"/>
              <a:t> يمكن ان تصنف تحت ثلاث عناوين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الاكتساب الفعال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اثار اظهار السلوك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الاثار المسهلة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20508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8291264" cy="528945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ar-IQ" b="1" dirty="0">
                <a:solidFill>
                  <a:srgbClr val="FF0000"/>
                </a:solidFill>
              </a:rPr>
              <a:t>الاكتساب </a:t>
            </a:r>
            <a:r>
              <a:rPr lang="ar-IQ" b="1" dirty="0" smtClean="0">
                <a:solidFill>
                  <a:srgbClr val="FF0000"/>
                </a:solidFill>
              </a:rPr>
              <a:t>الفعال:</a:t>
            </a:r>
          </a:p>
          <a:p>
            <a:pPr>
              <a:buFont typeface="Wingdings" pitchFamily="2" charset="2"/>
              <a:buChar char="ü"/>
            </a:pPr>
            <a:r>
              <a:rPr lang="ar-IQ" dirty="0" smtClean="0"/>
              <a:t>يشير الى عملية التعلم التي تحدث من خلال ملاحظة توابع السلوك الملاحظ للنموذج </a:t>
            </a:r>
          </a:p>
          <a:p>
            <a:pPr marL="0" indent="0">
              <a:buNone/>
            </a:pPr>
            <a:r>
              <a:rPr lang="ar-IQ" b="1" dirty="0" smtClean="0">
                <a:solidFill>
                  <a:srgbClr val="FF0000"/>
                </a:solidFill>
              </a:rPr>
              <a:t>مثال</a:t>
            </a:r>
          </a:p>
          <a:p>
            <a:pPr marL="0" indent="0">
              <a:buNone/>
            </a:pPr>
            <a:r>
              <a:rPr lang="ar-IQ" dirty="0" smtClean="0"/>
              <a:t>وضع لعبة خلف حاجز زجاجي ، اذ يحاول الاطفال الوصول للعبة </a:t>
            </a:r>
            <a:r>
              <a:rPr lang="ar-IQ" dirty="0" err="1" smtClean="0"/>
              <a:t>الاانهم</a:t>
            </a:r>
            <a:r>
              <a:rPr lang="ar-IQ" dirty="0" smtClean="0"/>
              <a:t> يفشلون في الامساك فيها وبعد ملاحظة المعالج وهو يلتف حول الحاجز ويصل للعبة لعدة مرات  استطاع الاطفال جميعهم تقليد سلوك المعالج والوصول للعبة </a:t>
            </a:r>
          </a:p>
          <a:p>
            <a:pPr marL="0" indent="0">
              <a:buNone/>
            </a:pPr>
            <a:r>
              <a:rPr lang="ar-IQ" dirty="0" smtClean="0"/>
              <a:t>يستفاد من هذه الحالة في تعلم مهارات الحديث للطفل كثير الصت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3396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IQ" dirty="0" smtClean="0"/>
              <a:t>2. </a:t>
            </a:r>
            <a:r>
              <a:rPr lang="ar-IQ" b="1" dirty="0" smtClean="0">
                <a:solidFill>
                  <a:srgbClr val="FF0000"/>
                </a:solidFill>
              </a:rPr>
              <a:t>اثار </a:t>
            </a:r>
            <a:r>
              <a:rPr lang="ar-IQ" b="1" dirty="0">
                <a:solidFill>
                  <a:srgbClr val="FF0000"/>
                </a:solidFill>
              </a:rPr>
              <a:t>اظهار </a:t>
            </a:r>
            <a:r>
              <a:rPr lang="ar-IQ" b="1" dirty="0" smtClean="0">
                <a:solidFill>
                  <a:srgbClr val="FF0000"/>
                </a:solidFill>
              </a:rPr>
              <a:t>السلوك:</a:t>
            </a:r>
          </a:p>
          <a:p>
            <a:pPr marL="0" indent="0">
              <a:buNone/>
            </a:pPr>
            <a:r>
              <a:rPr lang="ar-IQ" dirty="0" smtClean="0"/>
              <a:t>تظهر اثار هذه العملية عندما يصبح السلوك الملاحظ غير المرغوب قابلا للحدوث، بعد ملاحظة سلوك لنموذج اظهر سلوكا مشابها للسلوك غير المرغوب  دون التعرض </a:t>
            </a:r>
            <a:r>
              <a:rPr lang="ar-IQ" dirty="0" err="1" smtClean="0"/>
              <a:t>لاي</a:t>
            </a:r>
            <a:r>
              <a:rPr lang="ar-IQ" dirty="0" smtClean="0"/>
              <a:t> تبعات عقابية</a:t>
            </a:r>
          </a:p>
          <a:p>
            <a:pPr marL="0" indent="0">
              <a:buNone/>
            </a:pPr>
            <a:r>
              <a:rPr lang="ar-IQ" dirty="0" smtClean="0"/>
              <a:t>مثال</a:t>
            </a:r>
          </a:p>
          <a:p>
            <a:pPr marL="0" indent="0">
              <a:buNone/>
            </a:pPr>
            <a:r>
              <a:rPr lang="ar-IQ" dirty="0" smtClean="0"/>
              <a:t>الهروب من المدرسة</a:t>
            </a:r>
          </a:p>
          <a:p>
            <a:pPr marL="0" indent="0">
              <a:buNone/>
            </a:pPr>
            <a:r>
              <a:rPr lang="ar-IQ" dirty="0" smtClean="0"/>
              <a:t>فرؤية طالب ما  لطالب اخر خلال عملية هروبه من المدرسة دون التعرض لعقوبات من </a:t>
            </a:r>
            <a:r>
              <a:rPr lang="ar-IQ" dirty="0" err="1" smtClean="0"/>
              <a:t>المدرسو</a:t>
            </a:r>
            <a:r>
              <a:rPr lang="ar-IQ" dirty="0" smtClean="0"/>
              <a:t> وادارته يشجع الطالب الملاحظ على تكرار السلوك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04581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dirty="0" smtClean="0"/>
              <a:t>3. </a:t>
            </a:r>
            <a:r>
              <a:rPr lang="ar-IQ" b="1" dirty="0" smtClean="0">
                <a:solidFill>
                  <a:srgbClr val="FF0000"/>
                </a:solidFill>
              </a:rPr>
              <a:t>الاثار </a:t>
            </a:r>
            <a:r>
              <a:rPr lang="ar-IQ" b="1" dirty="0">
                <a:solidFill>
                  <a:srgbClr val="FF0000"/>
                </a:solidFill>
              </a:rPr>
              <a:t>المسهلة</a:t>
            </a:r>
          </a:p>
          <a:p>
            <a:r>
              <a:rPr lang="ar-IQ" dirty="0" smtClean="0"/>
              <a:t>تشير الى عملية ملاحظة نموذج ما، قد ينتج عنه زيادة في تقبل السلوك الاجتماعي</a:t>
            </a:r>
          </a:p>
          <a:p>
            <a:r>
              <a:rPr lang="ar-IQ" dirty="0" smtClean="0"/>
              <a:t>وعلى عكس النوعين السابقين نجد بان التعلم هنا </a:t>
            </a:r>
            <a:r>
              <a:rPr lang="ar-IQ" dirty="0" err="1" smtClean="0"/>
              <a:t>لايعتمد</a:t>
            </a:r>
            <a:r>
              <a:rPr lang="ar-IQ" dirty="0" smtClean="0"/>
              <a:t> على ملاحظة النتائج الايجابية للسلوك الملاحظ او على  ملاحظة عدم معاقبة السلوك بعد حدوثه</a:t>
            </a:r>
          </a:p>
          <a:p>
            <a:r>
              <a:rPr lang="ar-IQ" dirty="0" smtClean="0"/>
              <a:t>فجهود الفرد التطوعية المسجلة على الاشرطة والوثائق خلال عمله السابق قد تثير الاعجاب لدى اي شخص اخر يشاهد هذه المواقف السلوكية المسجلة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60648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وعلى العموم عند استخدام </a:t>
            </a:r>
            <a:r>
              <a:rPr lang="ar-IQ" dirty="0" err="1" smtClean="0"/>
              <a:t>النمذجة</a:t>
            </a:r>
            <a:r>
              <a:rPr lang="ar-IQ" dirty="0" smtClean="0"/>
              <a:t> ينبغي ان نميز بين اكتساب الاستجابة </a:t>
            </a:r>
            <a:r>
              <a:rPr lang="ar-IQ" dirty="0" err="1" smtClean="0"/>
              <a:t>وتاديتها</a:t>
            </a:r>
            <a:endParaRPr lang="ar-IQ" dirty="0" smtClean="0"/>
          </a:p>
          <a:p>
            <a:r>
              <a:rPr lang="ar-IQ" dirty="0" smtClean="0"/>
              <a:t>فاكتساب السلوك </a:t>
            </a:r>
            <a:r>
              <a:rPr lang="ar-IQ" dirty="0" err="1" smtClean="0"/>
              <a:t>لايعني</a:t>
            </a:r>
            <a:r>
              <a:rPr lang="ar-IQ" dirty="0" smtClean="0"/>
              <a:t> بالضرورة </a:t>
            </a:r>
            <a:r>
              <a:rPr lang="ar-IQ" dirty="0" err="1" smtClean="0"/>
              <a:t>تاديته</a:t>
            </a:r>
            <a:r>
              <a:rPr lang="ar-IQ" dirty="0" smtClean="0"/>
              <a:t> لان </a:t>
            </a:r>
            <a:r>
              <a:rPr lang="ar-IQ" dirty="0" err="1" smtClean="0"/>
              <a:t>تاديته</a:t>
            </a:r>
            <a:r>
              <a:rPr lang="ar-IQ" dirty="0" smtClean="0"/>
              <a:t> يعتمد على عدد من المتغيرات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68558257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2413</Words>
  <Application>Microsoft Office PowerPoint</Application>
  <PresentationFormat>عرض على الشاشة (3:4)‏</PresentationFormat>
  <Paragraphs>217</Paragraphs>
  <Slides>42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42</vt:i4>
      </vt:variant>
    </vt:vector>
  </HeadingPairs>
  <TitlesOfParts>
    <vt:vector size="43" baseType="lpstr">
      <vt:lpstr>سمة Office</vt:lpstr>
      <vt:lpstr>تعليم انماط سلوكية جديدة</vt:lpstr>
      <vt:lpstr>اولا: النمذجة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انواع النمذجة </vt:lpstr>
      <vt:lpstr>العوامل المؤثرة على النمذجة </vt:lpstr>
      <vt:lpstr>مراحل عملية النمذجة </vt:lpstr>
      <vt:lpstr>عرض تقديمي في PowerPoint</vt:lpstr>
      <vt:lpstr>ثانيا: تشكيل السلوك</vt:lpstr>
      <vt:lpstr>عرض تقديمي في PowerPoint</vt:lpstr>
      <vt:lpstr>عرض تقديمي في PowerPoint</vt:lpstr>
      <vt:lpstr>خطوات اسلوب التشكيل </vt:lpstr>
      <vt:lpstr>عرض تقديمي في PowerPoint</vt:lpstr>
      <vt:lpstr>عرض تقديمي في PowerPoint</vt:lpstr>
      <vt:lpstr>عرض تقديمي في PowerPoint</vt:lpstr>
      <vt:lpstr>عوامل تزيد من فعالية التشكيل</vt:lpstr>
      <vt:lpstr>ايجابيات استخدام التشكيل</vt:lpstr>
      <vt:lpstr>سلبيات استخدام التشكيل</vt:lpstr>
      <vt:lpstr>ثالثا: اسلوب التسلسل</vt:lpstr>
      <vt:lpstr>عرض تقديمي في PowerPoint</vt:lpstr>
      <vt:lpstr>عرض تقديمي في PowerPoint</vt:lpstr>
      <vt:lpstr>مثال لتوضيح الحلقات السلوكية </vt:lpstr>
      <vt:lpstr>تحليل المهام</vt:lpstr>
      <vt:lpstr>خطوات تحليل المهام </vt:lpstr>
      <vt:lpstr>عرض تقديمي في PowerPoint</vt:lpstr>
      <vt:lpstr>عرض تقديمي في PowerPoint</vt:lpstr>
      <vt:lpstr>اجراءات التسلسل</vt:lpstr>
      <vt:lpstr>نماذج التسلسل</vt:lpstr>
      <vt:lpstr>عرض تقديمي في PowerPoint</vt:lpstr>
      <vt:lpstr>عرض تقديمي في PowerPoint</vt:lpstr>
      <vt:lpstr>العوامل المؤثرة على فعالية اسلوب التسلسل</vt:lpstr>
      <vt:lpstr>عرض تقديمي في PowerPoint</vt:lpstr>
      <vt:lpstr>عرض تقديمي في PowerPoint</vt:lpstr>
      <vt:lpstr>عرض تقديمي في PowerPoint</vt:lpstr>
      <vt:lpstr>نقاط الضعف في اسلوب التسلسل</vt:lpstr>
      <vt:lpstr>رابعا :تقديم التعليمات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تعليم انماط سلوكية جديدة</dc:title>
  <dc:creator>1</dc:creator>
  <cp:lastModifiedBy>1</cp:lastModifiedBy>
  <cp:revision>30</cp:revision>
  <dcterms:created xsi:type="dcterms:W3CDTF">2017-11-20T08:55:00Z</dcterms:created>
  <dcterms:modified xsi:type="dcterms:W3CDTF">2017-11-20T19:46:15Z</dcterms:modified>
</cp:coreProperties>
</file>